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56" r:id="rId3"/>
    <p:sldId id="257"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4/23/2020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555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99EF6-8BC7-4E14-B264-33016BF2015A}"/>
              </a:ext>
            </a:extLst>
          </p:cNvPr>
          <p:cNvSpPr>
            <a:spLocks noGrp="1"/>
          </p:cNvSpPr>
          <p:nvPr>
            <p:ph type="ctrTitle"/>
          </p:nvPr>
        </p:nvSpPr>
        <p:spPr/>
        <p:txBody>
          <a:bodyPr/>
          <a:lstStyle/>
          <a:p>
            <a:r>
              <a:rPr lang="en-US" dirty="0"/>
              <a:t>Paragraph Writing</a:t>
            </a:r>
          </a:p>
        </p:txBody>
      </p:sp>
      <p:sp>
        <p:nvSpPr>
          <p:cNvPr id="3" name="Subtitle 2">
            <a:extLst>
              <a:ext uri="{FF2B5EF4-FFF2-40B4-BE49-F238E27FC236}">
                <a16:creationId xmlns:a16="http://schemas.microsoft.com/office/drawing/2014/main" id="{DF765D29-DFA3-48AA-B814-19B47DD3C5A0}"/>
              </a:ext>
            </a:extLst>
          </p:cNvPr>
          <p:cNvSpPr>
            <a:spLocks noGrp="1"/>
          </p:cNvSpPr>
          <p:nvPr>
            <p:ph type="subTitle" idx="1"/>
          </p:nvPr>
        </p:nvSpPr>
        <p:spPr/>
        <p:txBody>
          <a:bodyPr/>
          <a:lstStyle/>
          <a:p>
            <a:r>
              <a:rPr lang="en-US" dirty="0"/>
              <a:t>Using P.E.E. and S.E.X.Y. Structure</a:t>
            </a:r>
          </a:p>
        </p:txBody>
      </p:sp>
    </p:spTree>
    <p:extLst>
      <p:ext uri="{BB962C8B-B14F-4D97-AF65-F5344CB8AC3E}">
        <p14:creationId xmlns:p14="http://schemas.microsoft.com/office/powerpoint/2010/main" val="159063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4B3C0-60C4-475E-89F2-31843844A2FA}"/>
              </a:ext>
            </a:extLst>
          </p:cNvPr>
          <p:cNvSpPr>
            <a:spLocks noGrp="1"/>
          </p:cNvSpPr>
          <p:nvPr>
            <p:ph type="title"/>
          </p:nvPr>
        </p:nvSpPr>
        <p:spPr/>
        <p:txBody>
          <a:bodyPr/>
          <a:lstStyle/>
          <a:p>
            <a:r>
              <a:rPr lang="en-US" b="1" dirty="0"/>
              <a:t>Essay &amp; Paragraph Writing </a:t>
            </a:r>
            <a:br>
              <a:rPr lang="en-US" dirty="0"/>
            </a:br>
            <a:endParaRPr lang="en-US" dirty="0"/>
          </a:p>
        </p:txBody>
      </p:sp>
      <p:sp>
        <p:nvSpPr>
          <p:cNvPr id="3" name="Content Placeholder 2">
            <a:extLst>
              <a:ext uri="{FF2B5EF4-FFF2-40B4-BE49-F238E27FC236}">
                <a16:creationId xmlns:a16="http://schemas.microsoft.com/office/drawing/2014/main" id="{22912F6C-878E-453A-A17C-5762765580AE}"/>
              </a:ext>
            </a:extLst>
          </p:cNvPr>
          <p:cNvSpPr>
            <a:spLocks noGrp="1"/>
          </p:cNvSpPr>
          <p:nvPr>
            <p:ph idx="1"/>
          </p:nvPr>
        </p:nvSpPr>
        <p:spPr/>
        <p:txBody>
          <a:bodyPr/>
          <a:lstStyle/>
          <a:p>
            <a:pPr marL="0" indent="0">
              <a:buNone/>
            </a:pPr>
            <a:r>
              <a:rPr lang="en-US" dirty="0"/>
              <a:t> </a:t>
            </a:r>
          </a:p>
          <a:p>
            <a:r>
              <a:rPr lang="en-US" dirty="0"/>
              <a:t>When writing an essay or paragraph it is critical that you use a logical structure to present your ideas with clarity. At MAC we use the </a:t>
            </a:r>
            <a:r>
              <a:rPr lang="en-US" b="1" dirty="0"/>
              <a:t>S.E.X.Y.</a:t>
            </a:r>
            <a:r>
              <a:rPr lang="en-US" dirty="0"/>
              <a:t> essay writing structure as it enables us to do this. </a:t>
            </a:r>
          </a:p>
          <a:p>
            <a:endParaRPr lang="en-US" dirty="0"/>
          </a:p>
        </p:txBody>
      </p:sp>
    </p:spTree>
    <p:extLst>
      <p:ext uri="{BB962C8B-B14F-4D97-AF65-F5344CB8AC3E}">
        <p14:creationId xmlns:p14="http://schemas.microsoft.com/office/powerpoint/2010/main" val="39172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4A9A5F-EDF8-46D0-A868-059E56B18BCF}"/>
              </a:ext>
            </a:extLst>
          </p:cNvPr>
          <p:cNvSpPr>
            <a:spLocks noGrp="1"/>
          </p:cNvSpPr>
          <p:nvPr>
            <p:ph idx="1"/>
          </p:nvPr>
        </p:nvSpPr>
        <p:spPr>
          <a:xfrm>
            <a:off x="685801" y="352927"/>
            <a:ext cx="10816388" cy="6256420"/>
          </a:xfrm>
        </p:spPr>
        <p:txBody>
          <a:bodyPr anchor="t"/>
          <a:lstStyle/>
          <a:p>
            <a:pPr marL="0" indent="0">
              <a:buNone/>
            </a:pPr>
            <a:r>
              <a:rPr lang="en-US" sz="2400" dirty="0"/>
              <a:t>Question: How is a key relationship in Romeo and Juliet driven by conflict</a:t>
            </a:r>
          </a:p>
          <a:p>
            <a:pPr marL="0" indent="0">
              <a:buNone/>
            </a:pPr>
            <a:endParaRPr lang="en-US" sz="2400" dirty="0"/>
          </a:p>
          <a:p>
            <a:pPr marL="0" indent="0">
              <a:buNone/>
            </a:pPr>
            <a:r>
              <a:rPr lang="en-US" sz="2400" dirty="0">
                <a:solidFill>
                  <a:srgbClr val="FF0000"/>
                </a:solidFill>
              </a:rPr>
              <a:t>Point:</a:t>
            </a:r>
          </a:p>
          <a:p>
            <a:pPr marL="0" indent="0">
              <a:buNone/>
            </a:pPr>
            <a:r>
              <a:rPr lang="en-US" dirty="0"/>
              <a:t>From their first meeting Romeo and Juliet’s relationship was conducted in secret because of the hatred between their two houses. </a:t>
            </a:r>
          </a:p>
          <a:p>
            <a:pPr marL="0" lvl="0" indent="0">
              <a:buClr>
                <a:prstClr val="white"/>
              </a:buClr>
              <a:buNone/>
            </a:pPr>
            <a:r>
              <a:rPr lang="en-US" sz="2400" dirty="0">
                <a:solidFill>
                  <a:srgbClr val="FF0000"/>
                </a:solidFill>
              </a:rPr>
              <a:t>Example:</a:t>
            </a:r>
          </a:p>
          <a:p>
            <a:pPr marL="0" indent="0">
              <a:buNone/>
            </a:pPr>
            <a:r>
              <a:rPr lang="en-US" dirty="0"/>
              <a:t>After the party at the Capulet mansion Romeo sneaks into the garden to secretly meet with Juliet. He risks his life and justifies his risk by his apparent feelings for Juliet. He says, “My life were better ended by their hate, Than death prorogued, wanting of thy love.”</a:t>
            </a:r>
            <a:endParaRPr lang="en-US" sz="2400" dirty="0">
              <a:solidFill>
                <a:srgbClr val="FF0000"/>
              </a:solidFill>
            </a:endParaRPr>
          </a:p>
          <a:p>
            <a:pPr marL="0" lvl="0" indent="0">
              <a:buClr>
                <a:prstClr val="white"/>
              </a:buClr>
              <a:buNone/>
            </a:pPr>
            <a:r>
              <a:rPr lang="en-US" sz="2400" dirty="0">
                <a:solidFill>
                  <a:srgbClr val="FF0000"/>
                </a:solidFill>
              </a:rPr>
              <a:t>Explanation:</a:t>
            </a:r>
          </a:p>
          <a:p>
            <a:pPr marL="0" indent="0">
              <a:buNone/>
            </a:pPr>
            <a:r>
              <a:rPr lang="en-US" dirty="0"/>
              <a:t>Due to the feud between the two houses Romeo and Juliet rush into a decision to conduct a relationship and marry without thinking about the consequences. Romeo feels the risk is worth it and dismisses the danger out of hand. He knows he cannot openly court Juliet and despite only knowing her a few hours asks her to marry him. He demonstrates a lack of ability to distinguish between the thrill of danger and his feelings of apparent love. He is driven by the danger to make hasty and ill-conceived decisions.</a:t>
            </a:r>
          </a:p>
        </p:txBody>
      </p:sp>
    </p:spTree>
    <p:extLst>
      <p:ext uri="{BB962C8B-B14F-4D97-AF65-F5344CB8AC3E}">
        <p14:creationId xmlns:p14="http://schemas.microsoft.com/office/powerpoint/2010/main" val="12971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B99C0E-E36C-4950-B2C9-8FADE659EE07}"/>
              </a:ext>
            </a:extLst>
          </p:cNvPr>
          <p:cNvSpPr>
            <a:spLocks noGrp="1"/>
          </p:cNvSpPr>
          <p:nvPr>
            <p:ph idx="1"/>
          </p:nvPr>
        </p:nvSpPr>
        <p:spPr>
          <a:xfrm>
            <a:off x="685801" y="385011"/>
            <a:ext cx="10816388" cy="6096000"/>
          </a:xfrm>
        </p:spPr>
        <p:txBody>
          <a:bodyPr anchor="t">
            <a:normAutofit fontScale="92500"/>
          </a:bodyPr>
          <a:lstStyle/>
          <a:p>
            <a:pPr marL="0" indent="0">
              <a:buNone/>
            </a:pPr>
            <a:r>
              <a:rPr lang="en-US" sz="3200" dirty="0"/>
              <a:t>Question: How is a key relationship in Romeo and Juliet driven by conflict</a:t>
            </a:r>
          </a:p>
          <a:p>
            <a:pPr marL="0" indent="0">
              <a:buNone/>
            </a:pPr>
            <a:endParaRPr lang="en-US" sz="3200" dirty="0">
              <a:solidFill>
                <a:srgbClr val="FF0000"/>
              </a:solidFill>
            </a:endParaRPr>
          </a:p>
          <a:p>
            <a:pPr marL="0" indent="0">
              <a:buNone/>
            </a:pPr>
            <a:r>
              <a:rPr lang="en-US" sz="2400" dirty="0"/>
              <a:t>From their first meeting Romeo and Juliet’s relationship was conducted in secret because of the hatred between their two houses. </a:t>
            </a:r>
            <a:endParaRPr lang="en-US" sz="3200" dirty="0">
              <a:solidFill>
                <a:srgbClr val="FF0000"/>
              </a:solidFill>
            </a:endParaRPr>
          </a:p>
          <a:p>
            <a:pPr marL="0" indent="0">
              <a:buNone/>
            </a:pPr>
            <a:r>
              <a:rPr lang="en-US" sz="2400" dirty="0"/>
              <a:t>After the party at the Capulet mansion Romeo sneaks into the garden to secretly meet with Juliet. He risks his life and justifies his risk by his apparent feelings for Juliet. He says, “My life were better ended by their hate, Than death prorogued, wanting of thy love.”</a:t>
            </a:r>
            <a:endParaRPr lang="en-US" sz="3200" dirty="0">
              <a:solidFill>
                <a:srgbClr val="FF0000"/>
              </a:solidFill>
            </a:endParaRPr>
          </a:p>
          <a:p>
            <a:pPr marL="0" indent="0">
              <a:buNone/>
            </a:pPr>
            <a:r>
              <a:rPr lang="en-US" sz="2400" dirty="0"/>
              <a:t>Due to the feud between the two houses Romeo and Juliet rush into a decision to conduct a relationship and marry without thinking about the consequences. Romeo feels the risk is worth it and dismisses the danger out of hand. He knows he cannot openly court Juliet and despite only knowing her a few hours asks her to marry him. He demonstrates a lack of ability to distinguish between the thrill of danger and his feelings of apparent love. He is driven by the danger to make hasty and ill-conceived decisions.</a:t>
            </a:r>
          </a:p>
          <a:p>
            <a:pPr marL="0" indent="0">
              <a:buNone/>
            </a:pPr>
            <a:endParaRPr lang="en-US" dirty="0"/>
          </a:p>
        </p:txBody>
      </p:sp>
    </p:spTree>
    <p:extLst>
      <p:ext uri="{BB962C8B-B14F-4D97-AF65-F5344CB8AC3E}">
        <p14:creationId xmlns:p14="http://schemas.microsoft.com/office/powerpoint/2010/main" val="209693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3D5C-3692-4B6B-90CC-31F002BD608F}"/>
              </a:ext>
            </a:extLst>
          </p:cNvPr>
          <p:cNvSpPr>
            <a:spLocks noGrp="1"/>
          </p:cNvSpPr>
          <p:nvPr>
            <p:ph type="title"/>
          </p:nvPr>
        </p:nvSpPr>
        <p:spPr/>
        <p:txBody>
          <a:bodyPr/>
          <a:lstStyle/>
          <a:p>
            <a:r>
              <a:rPr lang="en-US" dirty="0"/>
              <a:t>Your Task	</a:t>
            </a:r>
          </a:p>
        </p:txBody>
      </p:sp>
      <p:sp>
        <p:nvSpPr>
          <p:cNvPr id="3" name="Content Placeholder 2">
            <a:extLst>
              <a:ext uri="{FF2B5EF4-FFF2-40B4-BE49-F238E27FC236}">
                <a16:creationId xmlns:a16="http://schemas.microsoft.com/office/drawing/2014/main" id="{85ACE421-343E-4A20-B472-029782A8CDBF}"/>
              </a:ext>
            </a:extLst>
          </p:cNvPr>
          <p:cNvSpPr>
            <a:spLocks noGrp="1"/>
          </p:cNvSpPr>
          <p:nvPr>
            <p:ph idx="1"/>
          </p:nvPr>
        </p:nvSpPr>
        <p:spPr/>
        <p:txBody>
          <a:bodyPr/>
          <a:lstStyle/>
          <a:p>
            <a:r>
              <a:rPr lang="en-US" dirty="0"/>
              <a:t>Find an example of a place in the text where a character is faced with a choice. Explain how this choice is important to the outcome of the play. Use quotes to support your explanation.</a:t>
            </a:r>
          </a:p>
          <a:p>
            <a:r>
              <a:rPr lang="en-US" dirty="0"/>
              <a:t>This paragraph is to be posted to your personal Blog and is due on Friday 1</a:t>
            </a:r>
            <a:r>
              <a:rPr lang="en-US" baseline="30000" dirty="0"/>
              <a:t>st</a:t>
            </a:r>
            <a:r>
              <a:rPr lang="en-US" dirty="0"/>
              <a:t> May at 4pm</a:t>
            </a:r>
          </a:p>
        </p:txBody>
      </p:sp>
    </p:spTree>
    <p:extLst>
      <p:ext uri="{BB962C8B-B14F-4D97-AF65-F5344CB8AC3E}">
        <p14:creationId xmlns:p14="http://schemas.microsoft.com/office/powerpoint/2010/main" val="18491248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{37C6FDBF-E66E-4385-8B75-CCC79EC1F951}tf03457452</Template>
  <TotalTime>1908</TotalTime>
  <Words>509</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Celestial</vt:lpstr>
      <vt:lpstr>PowerPoint Presentation</vt:lpstr>
      <vt:lpstr>Paragraph Writing</vt:lpstr>
      <vt:lpstr>Essay &amp; Paragraph Writing  </vt:lpstr>
      <vt:lpstr>PowerPoint Presentation</vt:lpstr>
      <vt:lpstr>PowerPoint Presentation</vt:lpstr>
      <vt:lpstr>Your Task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Lamb</dc:creator>
  <cp:lastModifiedBy>Anthony Lamb</cp:lastModifiedBy>
  <cp:revision>11</cp:revision>
  <dcterms:created xsi:type="dcterms:W3CDTF">2020-04-19T20:48:48Z</dcterms:created>
  <dcterms:modified xsi:type="dcterms:W3CDTF">2020-04-24T03:28:17Z</dcterms:modified>
</cp:coreProperties>
</file>