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5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9EF6-8BC7-4E14-B264-33016BF2015A}"/>
              </a:ext>
            </a:extLst>
          </p:cNvPr>
          <p:cNvSpPr>
            <a:spLocks noGrp="1"/>
          </p:cNvSpPr>
          <p:nvPr>
            <p:ph type="ctrTitle"/>
          </p:nvPr>
        </p:nvSpPr>
        <p:spPr/>
        <p:txBody>
          <a:bodyPr/>
          <a:lstStyle/>
          <a:p>
            <a:r>
              <a:rPr lang="en-US" dirty="0"/>
              <a:t>Paragraph Writing</a:t>
            </a:r>
          </a:p>
        </p:txBody>
      </p:sp>
      <p:sp>
        <p:nvSpPr>
          <p:cNvPr id="3" name="Subtitle 2">
            <a:extLst>
              <a:ext uri="{FF2B5EF4-FFF2-40B4-BE49-F238E27FC236}">
                <a16:creationId xmlns:a16="http://schemas.microsoft.com/office/drawing/2014/main" id="{DF765D29-DFA3-48AA-B814-19B47DD3C5A0}"/>
              </a:ext>
            </a:extLst>
          </p:cNvPr>
          <p:cNvSpPr>
            <a:spLocks noGrp="1"/>
          </p:cNvSpPr>
          <p:nvPr>
            <p:ph type="subTitle" idx="1"/>
          </p:nvPr>
        </p:nvSpPr>
        <p:spPr/>
        <p:txBody>
          <a:bodyPr/>
          <a:lstStyle/>
          <a:p>
            <a:r>
              <a:rPr lang="en-US" dirty="0"/>
              <a:t>Using P.E.E. and S.E.X.Y. Structure</a:t>
            </a:r>
          </a:p>
        </p:txBody>
      </p:sp>
    </p:spTree>
    <p:extLst>
      <p:ext uri="{BB962C8B-B14F-4D97-AF65-F5344CB8AC3E}">
        <p14:creationId xmlns:p14="http://schemas.microsoft.com/office/powerpoint/2010/main" val="1590634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4B3C0-60C4-475E-89F2-31843844A2FA}"/>
              </a:ext>
            </a:extLst>
          </p:cNvPr>
          <p:cNvSpPr>
            <a:spLocks noGrp="1"/>
          </p:cNvSpPr>
          <p:nvPr>
            <p:ph type="title"/>
          </p:nvPr>
        </p:nvSpPr>
        <p:spPr/>
        <p:txBody>
          <a:bodyPr/>
          <a:lstStyle/>
          <a:p>
            <a:r>
              <a:rPr lang="en-US" b="1" dirty="0"/>
              <a:t>Essay &amp; Paragraph Writing </a:t>
            </a:r>
            <a:br>
              <a:rPr lang="en-US" dirty="0"/>
            </a:br>
            <a:endParaRPr lang="en-US" dirty="0"/>
          </a:p>
        </p:txBody>
      </p:sp>
      <p:sp>
        <p:nvSpPr>
          <p:cNvPr id="3" name="Content Placeholder 2">
            <a:extLst>
              <a:ext uri="{FF2B5EF4-FFF2-40B4-BE49-F238E27FC236}">
                <a16:creationId xmlns:a16="http://schemas.microsoft.com/office/drawing/2014/main" id="{22912F6C-878E-453A-A17C-5762765580AE}"/>
              </a:ext>
            </a:extLst>
          </p:cNvPr>
          <p:cNvSpPr>
            <a:spLocks noGrp="1"/>
          </p:cNvSpPr>
          <p:nvPr>
            <p:ph idx="1"/>
          </p:nvPr>
        </p:nvSpPr>
        <p:spPr/>
        <p:txBody>
          <a:bodyPr/>
          <a:lstStyle/>
          <a:p>
            <a:pPr marL="0" indent="0">
              <a:buNone/>
            </a:pPr>
            <a:r>
              <a:rPr lang="en-US" dirty="0"/>
              <a:t> </a:t>
            </a:r>
          </a:p>
          <a:p>
            <a:r>
              <a:rPr lang="en-US" dirty="0"/>
              <a:t>When writing an essay or paragraph it is critical that you use a logical structure to present your ideas with clarity. At MAC we use the </a:t>
            </a:r>
            <a:r>
              <a:rPr lang="en-US" b="1" dirty="0"/>
              <a:t>S.E.X.Y.</a:t>
            </a:r>
            <a:r>
              <a:rPr lang="en-US" dirty="0"/>
              <a:t> essay writing structure as it enables us to do this. </a:t>
            </a:r>
          </a:p>
          <a:p>
            <a:endParaRPr lang="en-US" dirty="0"/>
          </a:p>
        </p:txBody>
      </p:sp>
    </p:spTree>
    <p:extLst>
      <p:ext uri="{BB962C8B-B14F-4D97-AF65-F5344CB8AC3E}">
        <p14:creationId xmlns:p14="http://schemas.microsoft.com/office/powerpoint/2010/main" val="391722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4A9A5F-EDF8-46D0-A868-059E56B18BCF}"/>
              </a:ext>
            </a:extLst>
          </p:cNvPr>
          <p:cNvSpPr>
            <a:spLocks noGrp="1"/>
          </p:cNvSpPr>
          <p:nvPr>
            <p:ph idx="1"/>
          </p:nvPr>
        </p:nvSpPr>
        <p:spPr>
          <a:xfrm>
            <a:off x="685801" y="352927"/>
            <a:ext cx="10816388" cy="6256420"/>
          </a:xfrm>
        </p:spPr>
        <p:txBody>
          <a:bodyPr anchor="t"/>
          <a:lstStyle/>
          <a:p>
            <a:pPr marL="0" indent="0">
              <a:buNone/>
            </a:pPr>
            <a:r>
              <a:rPr lang="en-US" sz="2400" dirty="0"/>
              <a:t>Question: Does Romeo act rashly and is he impulsive in his decisions</a:t>
            </a:r>
          </a:p>
          <a:p>
            <a:pPr marL="0" indent="0">
              <a:buNone/>
            </a:pPr>
            <a:endParaRPr lang="en-US" sz="2400" dirty="0"/>
          </a:p>
          <a:p>
            <a:pPr marL="0" indent="0">
              <a:buNone/>
            </a:pPr>
            <a:r>
              <a:rPr lang="en-US" sz="2400" dirty="0">
                <a:solidFill>
                  <a:srgbClr val="FF0000"/>
                </a:solidFill>
              </a:rPr>
              <a:t>Point:</a:t>
            </a:r>
          </a:p>
          <a:p>
            <a:pPr marL="0" indent="0">
              <a:buNone/>
            </a:pPr>
            <a:r>
              <a:rPr lang="en-US" dirty="0"/>
              <a:t>Romeo makes many impulsive decisions during the story that show his youthful and rash behaviour.</a:t>
            </a:r>
          </a:p>
          <a:p>
            <a:pPr marL="0" lvl="0" indent="0">
              <a:buClr>
                <a:prstClr val="white"/>
              </a:buClr>
              <a:buNone/>
            </a:pPr>
            <a:r>
              <a:rPr lang="en-US" sz="2400" dirty="0">
                <a:solidFill>
                  <a:srgbClr val="FF0000"/>
                </a:solidFill>
              </a:rPr>
              <a:t>Example:</a:t>
            </a:r>
          </a:p>
          <a:p>
            <a:pPr marL="0" indent="0">
              <a:buNone/>
            </a:pPr>
            <a:r>
              <a:rPr lang="en-US" dirty="0"/>
              <a:t>In Act 2 Scene 3 Romeo tells Friar Lawrence of his recent meeting with Juliet. When questioned by Friar Lawrence if he was with Rosaline, his recent love, Romeo dismisses her and states that he and Juliet are in love. He says: “</a:t>
            </a:r>
            <a:r>
              <a:rPr lang="en-US" i="1" dirty="0"/>
              <a:t>We met, we wooed and made exchange of vow, I’ll tell thee as we pass; but this I pray, that thou consent to marry us today.”</a:t>
            </a:r>
            <a:endParaRPr lang="en-US" sz="2400" dirty="0">
              <a:solidFill>
                <a:srgbClr val="FF0000"/>
              </a:solidFill>
            </a:endParaRPr>
          </a:p>
          <a:p>
            <a:pPr marL="0" lvl="0" indent="0">
              <a:buClr>
                <a:prstClr val="white"/>
              </a:buClr>
              <a:buNone/>
            </a:pPr>
            <a:r>
              <a:rPr lang="en-US" sz="2400" dirty="0">
                <a:solidFill>
                  <a:srgbClr val="FF0000"/>
                </a:solidFill>
              </a:rPr>
              <a:t>Explanation:</a:t>
            </a:r>
          </a:p>
          <a:p>
            <a:pPr marL="0" indent="0">
              <a:buNone/>
            </a:pPr>
            <a:r>
              <a:rPr lang="en-US" dirty="0"/>
              <a:t>When he says this Romeo shows that he makes decisions very quickly. He has barley known Juliet a day but he is happy to dismiss Rosaline from his heart and pour all his attention into Juliet. Romeo acts impulsively and this is evident from his hasty decision to marry Juliet. He cannot have thought it through but is instead acting rashly following his heart and not his head. This is also shown…</a:t>
            </a:r>
          </a:p>
        </p:txBody>
      </p:sp>
    </p:spTree>
    <p:extLst>
      <p:ext uri="{BB962C8B-B14F-4D97-AF65-F5344CB8AC3E}">
        <p14:creationId xmlns:p14="http://schemas.microsoft.com/office/powerpoint/2010/main" val="12971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99C0E-E36C-4950-B2C9-8FADE659EE07}"/>
              </a:ext>
            </a:extLst>
          </p:cNvPr>
          <p:cNvSpPr>
            <a:spLocks noGrp="1"/>
          </p:cNvSpPr>
          <p:nvPr>
            <p:ph idx="1"/>
          </p:nvPr>
        </p:nvSpPr>
        <p:spPr>
          <a:xfrm>
            <a:off x="685801" y="385011"/>
            <a:ext cx="10816388" cy="6096000"/>
          </a:xfrm>
        </p:spPr>
        <p:txBody>
          <a:bodyPr anchor="t"/>
          <a:lstStyle/>
          <a:p>
            <a:pPr marL="0" indent="0">
              <a:buNone/>
            </a:pPr>
            <a:r>
              <a:rPr lang="en-US" sz="2400" dirty="0"/>
              <a:t>Question: Does Romeo act rashly and is he impulsive in his decisions</a:t>
            </a:r>
          </a:p>
          <a:p>
            <a:pPr marL="0" indent="0">
              <a:buNone/>
            </a:pPr>
            <a:endParaRPr lang="en-US" sz="2400" dirty="0"/>
          </a:p>
          <a:p>
            <a:pPr marL="0" indent="0">
              <a:buNone/>
            </a:pPr>
            <a:r>
              <a:rPr lang="en-US" dirty="0"/>
              <a:t>Romeo makes many impulsive decisions during the story that show his youthful and rash behaviour.</a:t>
            </a:r>
          </a:p>
          <a:p>
            <a:pPr marL="0" indent="0">
              <a:buNone/>
            </a:pPr>
            <a:r>
              <a:rPr lang="en-US" dirty="0"/>
              <a:t>In Act 2 Scene 3 Romeo tells Friar Lawrence of his recent meeting with Juliet. When questioned by Friar Lawrence if he was with Rosaline, his recent love, Romeo dismisses her and states that he and Juliet are in love. He says: “</a:t>
            </a:r>
            <a:r>
              <a:rPr lang="en-US" i="1" dirty="0"/>
              <a:t>We met, we wooed and made exchange of vow, I’ll tell thee as we pass; but this I pray, that thou consent to marry us today.”</a:t>
            </a:r>
            <a:endParaRPr lang="en-US" sz="2400" i="1" dirty="0">
              <a:solidFill>
                <a:srgbClr val="FF0000"/>
              </a:solidFill>
            </a:endParaRPr>
          </a:p>
          <a:p>
            <a:pPr marL="0" indent="0">
              <a:buNone/>
            </a:pPr>
            <a:r>
              <a:rPr lang="en-US" dirty="0"/>
              <a:t>When he says this Romeo shows that he makes decisions very quickly. He has barley known Juliet a day but he is happy to dismiss Rosaline from his heart and pour all his attention into Juliet. Romeo acts impulsively and this is evident from his hasty decision to marry Juliet. He cannot have thought it through but is instead acting rashly following his heart and not his head. This is also shown…</a:t>
            </a:r>
          </a:p>
          <a:p>
            <a:pPr marL="0" indent="0">
              <a:buNone/>
            </a:pPr>
            <a:endParaRPr lang="en-US" dirty="0"/>
          </a:p>
        </p:txBody>
      </p:sp>
    </p:spTree>
    <p:extLst>
      <p:ext uri="{BB962C8B-B14F-4D97-AF65-F5344CB8AC3E}">
        <p14:creationId xmlns:p14="http://schemas.microsoft.com/office/powerpoint/2010/main" val="2096932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{37C6FDBF-E66E-4385-8B75-CCC79EC1F951}tf03457452</Template>
  <TotalTime>266</TotalTime>
  <Words>447</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Celestial</vt:lpstr>
      <vt:lpstr>PowerPoint Presentation</vt:lpstr>
      <vt:lpstr>Paragraph Writing</vt:lpstr>
      <vt:lpstr>Essay &amp; Paragraph Writing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Lamb</dc:creator>
  <cp:lastModifiedBy>Anthony Lamb</cp:lastModifiedBy>
  <cp:revision>6</cp:revision>
  <dcterms:created xsi:type="dcterms:W3CDTF">2020-04-19T20:48:48Z</dcterms:created>
  <dcterms:modified xsi:type="dcterms:W3CDTF">2020-04-20T01:15:42Z</dcterms:modified>
</cp:coreProperties>
</file>